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handoutMasterIdLst>
    <p:handoutMasterId r:id="rId27"/>
  </p:handoutMasterIdLst>
  <p:sldIdLst>
    <p:sldId id="409" r:id="rId4"/>
    <p:sldId id="412" r:id="rId5"/>
    <p:sldId id="431" r:id="rId6"/>
    <p:sldId id="432" r:id="rId7"/>
    <p:sldId id="414" r:id="rId8"/>
    <p:sldId id="415" r:id="rId9"/>
    <p:sldId id="417" r:id="rId10"/>
    <p:sldId id="419" r:id="rId11"/>
    <p:sldId id="421" r:id="rId12"/>
    <p:sldId id="423" r:id="rId14"/>
    <p:sldId id="424" r:id="rId15"/>
    <p:sldId id="425" r:id="rId16"/>
    <p:sldId id="426" r:id="rId17"/>
    <p:sldId id="427" r:id="rId18"/>
    <p:sldId id="428" r:id="rId19"/>
    <p:sldId id="435" r:id="rId20"/>
    <p:sldId id="434" r:id="rId21"/>
    <p:sldId id="436" r:id="rId22"/>
    <p:sldId id="433" r:id="rId23"/>
    <p:sldId id="437" r:id="rId24"/>
    <p:sldId id="438" r:id="rId25"/>
    <p:sldId id="44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jpe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5" Type="http://schemas.openxmlformats.org/officeDocument/2006/relationships/image" Target="../media/image8.png"/><Relationship Id="rId14" Type="http://schemas.openxmlformats.org/officeDocument/2006/relationships/image" Target="../media/image4.png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image" Target="../media/image7.png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7.png"/><Relationship Id="rId4" Type="http://schemas.openxmlformats.org/officeDocument/2006/relationships/tags" Target="../tags/tag74.xml"/><Relationship Id="rId3" Type="http://schemas.openxmlformats.org/officeDocument/2006/relationships/image" Target="../media/image9.jpeg"/><Relationship Id="rId2" Type="http://schemas.openxmlformats.org/officeDocument/2006/relationships/tags" Target="../tags/tag7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7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6.jpeg"/><Relationship Id="rId2" Type="http://schemas.openxmlformats.org/officeDocument/2006/relationships/tags" Target="../tags/tag120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67266812,3189932725&amp;fm=26&amp;gp=0"/>
          <p:cNvPicPr>
            <a:picLocks noChangeAspect="1"/>
          </p:cNvPicPr>
          <p:nvPr userDrawn="1"/>
        </p:nvPicPr>
        <p:blipFill>
          <a:blip r:embed="rId2"/>
          <a:srcRect t="11777" r="12486"/>
          <a:stretch>
            <a:fillRect/>
          </a:stretch>
        </p:blipFill>
        <p:spPr>
          <a:xfrm>
            <a:off x="0" y="-59055"/>
            <a:ext cx="12191365" cy="691769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528060" y="-59690"/>
            <a:ext cx="8691245" cy="6934835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3768725" y="871855"/>
            <a:ext cx="7512685" cy="2570480"/>
          </a:xfrm>
        </p:spPr>
        <p:txBody>
          <a:bodyPr lIns="90000" tIns="46800" rIns="90000" bIns="46800" anchor="b" anchorCtr="0">
            <a:normAutofit/>
            <a:scene3d>
              <a:camera prst="orthographicFront"/>
              <a:lightRig rig="threePt" dir="t"/>
            </a:scene3d>
          </a:bodyPr>
          <a:lstStyle>
            <a:lvl1pPr algn="ctr">
              <a:defRPr sz="6000" b="1" i="0" spc="300" baseline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768725" y="3581400"/>
            <a:ext cx="7512685" cy="147256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36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189215" y="9598620"/>
            <a:ext cx="2700000" cy="316800"/>
          </a:xfrm>
        </p:spPr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/>
              <a:t>河南理工大学体育学院   大学体育与健康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连-体育背景-64833831"/>
          <p:cNvPicPr>
            <a:picLocks noChangeAspect="1"/>
          </p:cNvPicPr>
          <p:nvPr userDrawn="1"/>
        </p:nvPicPr>
        <p:blipFill>
          <a:blip r:embed="rId8"/>
          <a:srcRect l="7067" t="29183" r="34842" b="-6"/>
          <a:stretch>
            <a:fillRect/>
          </a:stretch>
        </p:blipFill>
        <p:spPr>
          <a:xfrm>
            <a:off x="0" y="-59690"/>
            <a:ext cx="3527425" cy="6917055"/>
          </a:xfrm>
          <a:prstGeom prst="rect">
            <a:avLst/>
          </a:prstGeom>
        </p:spPr>
      </p:pic>
      <p:pic>
        <p:nvPicPr>
          <p:cNvPr id="10" name="图片 9" descr="C:/Users/ADMINI~1/AppData/Local/Temp/kaimatting/20200221132733/output_aiMatting_20200221132801.pngoutput_aiMatting_2020022113280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9355" y="73660"/>
            <a:ext cx="975995" cy="98044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-59055"/>
            <a:ext cx="3528060" cy="6950710"/>
          </a:xfrm>
          <a:prstGeom prst="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图片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57170" y="1246505"/>
            <a:ext cx="646430" cy="436499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运动白肤金发跑步的-合图象往照相机-50128517"/>
          <p:cNvPicPr>
            <a:picLocks noChangeAspect="1"/>
          </p:cNvPicPr>
          <p:nvPr userDrawn="1"/>
        </p:nvPicPr>
        <p:blipFill>
          <a:blip r:embed="rId2"/>
          <a:srcRect t="11014" r="14010" b="23429"/>
          <a:stretch>
            <a:fillRect/>
          </a:stretch>
        </p:blipFill>
        <p:spPr>
          <a:xfrm>
            <a:off x="-635" y="-1270"/>
            <a:ext cx="12233910" cy="6867525"/>
          </a:xfrm>
          <a:prstGeom prst="rect">
            <a:avLst/>
          </a:prstGeom>
        </p:spPr>
      </p:pic>
      <p:pic>
        <p:nvPicPr>
          <p:cNvPr id="12" name="图片 11" descr="运动白肤金发跑步的-合图象往照相机-50128517"/>
          <p:cNvPicPr>
            <a:picLocks noChangeAspect="1"/>
          </p:cNvPicPr>
          <p:nvPr userDrawn="1"/>
        </p:nvPicPr>
        <p:blipFill>
          <a:blip r:embed="rId2"/>
          <a:srcRect t="11014" r="23877" b="23429"/>
          <a:stretch>
            <a:fillRect/>
          </a:stretch>
        </p:blipFill>
        <p:spPr>
          <a:xfrm>
            <a:off x="3733165" y="0"/>
            <a:ext cx="8489950" cy="6867525"/>
          </a:xfrm>
          <a:prstGeom prst="rect">
            <a:avLst/>
          </a:prstGeom>
        </p:spPr>
      </p:pic>
      <p:pic>
        <p:nvPicPr>
          <p:cNvPr id="10" name="图片 9" descr="C:/Users/ADMINI~1/AppData/Local/Temp/kaimatting/20200221132733/output_aiMatting_20200221132801.pngoutput_aiMatting_20200221132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15" y="210185"/>
            <a:ext cx="786130" cy="78930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905" y="0"/>
            <a:ext cx="12233275" cy="686816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261735"/>
            <a:ext cx="12235180" cy="422275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313485" y="6314400"/>
            <a:ext cx="3960000" cy="316800"/>
          </a:xfrm>
        </p:spPr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275745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8330" y="1303655"/>
            <a:ext cx="6782435" cy="76200"/>
          </a:xfrm>
          <a:prstGeom prst="rect">
            <a:avLst/>
          </a:prstGeom>
          <a:gradFill>
            <a:gsLst>
              <a:gs pos="0">
                <a:schemeClr val="accent3">
                  <a:alpha val="49000"/>
                </a:schemeClr>
              </a:gs>
              <a:gs pos="64000">
                <a:schemeClr val="accent2">
                  <a:alpha val="72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85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330" y="457200"/>
            <a:ext cx="10968990" cy="84645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67266812,3189932725&amp;fm=26&amp;gp=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1777" r="12486"/>
          <a:stretch>
            <a:fillRect/>
          </a:stretch>
        </p:blipFill>
        <p:spPr>
          <a:xfrm>
            <a:off x="0" y="-59055"/>
            <a:ext cx="12191365" cy="69176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3768725" y="871855"/>
            <a:ext cx="7512685" cy="2570480"/>
          </a:xfrm>
        </p:spPr>
        <p:txBody>
          <a:bodyPr lIns="90000" tIns="46800" rIns="90000" bIns="46800" anchor="b" anchorCtr="0">
            <a:normAutofit/>
            <a:scene3d>
              <a:camera prst="orthographicFront"/>
              <a:lightRig rig="threePt" dir="t"/>
            </a:scene3d>
          </a:bodyPr>
          <a:lstStyle>
            <a:lvl1pPr algn="ctr">
              <a:defRPr sz="6000" b="1" i="0" spc="300" baseline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189215" y="9598620"/>
            <a:ext cx="2700000" cy="316800"/>
          </a:xfrm>
        </p:spPr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 dirty="0"/>
              <a:t>河南理工大学体育学院   大学体育与健康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连-体育背景-6483383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 l="7067" t="29183" r="34842" b="-6"/>
          <a:stretch>
            <a:fillRect/>
          </a:stretch>
        </p:blipFill>
        <p:spPr>
          <a:xfrm>
            <a:off x="0" y="-59690"/>
            <a:ext cx="3527425" cy="6917055"/>
          </a:xfrm>
          <a:prstGeom prst="rect">
            <a:avLst/>
          </a:prstGeom>
        </p:spPr>
      </p:pic>
      <p:pic>
        <p:nvPicPr>
          <p:cNvPr id="10" name="图片 9" descr="C:/Users/ADMINI~1/AppData/Local/Temp/kaimatting/20200221132733/output_aiMatting_20200221132801.pngoutput_aiMatting_2020022113280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189355" y="73660"/>
            <a:ext cx="975995" cy="98044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12"/>
            </p:custDataLst>
          </p:nvPr>
        </p:nvSpPr>
        <p:spPr>
          <a:xfrm>
            <a:off x="0" y="-59055"/>
            <a:ext cx="3528060" cy="6950710"/>
          </a:xfrm>
          <a:prstGeom prst="rect">
            <a:avLst/>
          </a:prstGeom>
          <a:solidFill>
            <a:schemeClr val="accent5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13"/>
            </p:custDataLst>
          </p:nvPr>
        </p:nvSpPr>
        <p:spPr>
          <a:xfrm>
            <a:off x="3528060" y="-76835"/>
            <a:ext cx="8691245" cy="695071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图片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81630" y="1382395"/>
            <a:ext cx="646430" cy="4364990"/>
          </a:xfrm>
          <a:prstGeom prst="rect">
            <a:avLst/>
          </a:prstGeom>
        </p:spPr>
      </p:pic>
      <p:pic>
        <p:nvPicPr>
          <p:cNvPr id="14" name="图片 13" descr="图片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68725" y="5861685"/>
            <a:ext cx="7552690" cy="90805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45679816012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8892" b="17570"/>
          <a:stretch>
            <a:fillRect/>
          </a:stretch>
        </p:blipFill>
        <p:spPr>
          <a:xfrm>
            <a:off x="0" y="-25400"/>
            <a:ext cx="12192000" cy="6875780"/>
          </a:xfrm>
          <a:prstGeom prst="rect">
            <a:avLst/>
          </a:prstGeom>
        </p:spPr>
      </p:pic>
      <p:pic>
        <p:nvPicPr>
          <p:cNvPr id="10" name="图片 9" descr="C:/Users/ADMINI~1/AppData/Local/Temp/kaimatting/20200221132733/output_aiMatting_20200221132801.pngoutput_aiMatting_2020022113280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870565" y="135890"/>
            <a:ext cx="1049020" cy="10541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-33655"/>
            <a:ext cx="12202160" cy="689229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9525" y="6249670"/>
            <a:ext cx="12192635" cy="466725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2"/>
            </p:custDataLst>
          </p:nvPr>
        </p:nvSpPr>
        <p:spPr>
          <a:xfrm>
            <a:off x="608330" y="1303655"/>
            <a:ext cx="6782435" cy="76200"/>
          </a:xfrm>
          <a:prstGeom prst="rect">
            <a:avLst/>
          </a:prstGeom>
          <a:gradFill>
            <a:gsLst>
              <a:gs pos="0">
                <a:schemeClr val="accent3">
                  <a:alpha val="49000"/>
                </a:schemeClr>
              </a:gs>
              <a:gs pos="64000">
                <a:schemeClr val="accent2">
                  <a:alpha val="72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85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河南理工大学体育学院   大学体育与健康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456798160128"/>
          <p:cNvPicPr>
            <a:picLocks noChangeAspect="1"/>
          </p:cNvPicPr>
          <p:nvPr userDrawn="1"/>
        </p:nvPicPr>
        <p:blipFill>
          <a:blip r:embed="rId2"/>
          <a:srcRect t="18892" b="17570"/>
          <a:stretch>
            <a:fillRect/>
          </a:stretch>
        </p:blipFill>
        <p:spPr>
          <a:xfrm>
            <a:off x="0" y="-25400"/>
            <a:ext cx="12192000" cy="6875780"/>
          </a:xfrm>
          <a:prstGeom prst="rect">
            <a:avLst/>
          </a:prstGeom>
        </p:spPr>
      </p:pic>
      <p:pic>
        <p:nvPicPr>
          <p:cNvPr id="10" name="图片 9" descr="C:/Users/ADMINI~1/AppData/Local/Temp/kaimatting/20200221132733/output_aiMatting_20200221132801.pngoutput_aiMatting_20200221132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565" y="135890"/>
            <a:ext cx="1049020" cy="1054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33655"/>
            <a:ext cx="12202160" cy="689229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525" y="6249670"/>
            <a:ext cx="12192635" cy="466725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8330" y="1303655"/>
            <a:ext cx="6782435" cy="76200"/>
          </a:xfrm>
          <a:prstGeom prst="rect">
            <a:avLst/>
          </a:prstGeom>
          <a:gradFill>
            <a:gsLst>
              <a:gs pos="0">
                <a:schemeClr val="accent3">
                  <a:alpha val="49000"/>
                </a:schemeClr>
              </a:gs>
              <a:gs pos="64000">
                <a:schemeClr val="accent2">
                  <a:alpha val="72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85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运动白肤金发跑步的-合图象往照相机-501285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t="11014" r="14010" b="23429"/>
          <a:stretch>
            <a:fillRect/>
          </a:stretch>
        </p:blipFill>
        <p:spPr>
          <a:xfrm>
            <a:off x="-635" y="-1270"/>
            <a:ext cx="12233910" cy="6867525"/>
          </a:xfrm>
          <a:prstGeom prst="rect">
            <a:avLst/>
          </a:prstGeom>
        </p:spPr>
      </p:pic>
      <p:pic>
        <p:nvPicPr>
          <p:cNvPr id="12" name="图片 11" descr="运动白肤金发跑步的-合图象往照相机-5012851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rcRect t="11014" r="23877" b="23429"/>
          <a:stretch>
            <a:fillRect/>
          </a:stretch>
        </p:blipFill>
        <p:spPr>
          <a:xfrm>
            <a:off x="3733165" y="0"/>
            <a:ext cx="8489950" cy="6867525"/>
          </a:xfrm>
          <a:prstGeom prst="rect">
            <a:avLst/>
          </a:prstGeom>
        </p:spPr>
      </p:pic>
      <p:pic>
        <p:nvPicPr>
          <p:cNvPr id="10" name="图片 9" descr="C:/Users/ADMINI~1/AppData/Local/Temp/kaimatting/20200221132733/output_aiMatting_20200221132801.pngoutput_aiMatting_2020022113280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83315" y="210185"/>
            <a:ext cx="786130" cy="78930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7"/>
            </p:custDataLst>
          </p:nvPr>
        </p:nvSpPr>
        <p:spPr>
          <a:xfrm>
            <a:off x="1905" y="0"/>
            <a:ext cx="12233275" cy="686816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8"/>
            </p:custDataLst>
          </p:nvPr>
        </p:nvSpPr>
        <p:spPr>
          <a:xfrm>
            <a:off x="0" y="6261735"/>
            <a:ext cx="12235180" cy="422275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313485" y="6314400"/>
            <a:ext cx="3960000" cy="316800"/>
          </a:xfrm>
        </p:spPr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9275745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2"/>
            </p:custDataLst>
          </p:nvPr>
        </p:nvSpPr>
        <p:spPr>
          <a:xfrm>
            <a:off x="608330" y="1303655"/>
            <a:ext cx="6782435" cy="76200"/>
          </a:xfrm>
          <a:prstGeom prst="rect">
            <a:avLst/>
          </a:prstGeom>
          <a:gradFill>
            <a:gsLst>
              <a:gs pos="0">
                <a:schemeClr val="accent3">
                  <a:alpha val="49000"/>
                </a:schemeClr>
              </a:gs>
              <a:gs pos="64000">
                <a:schemeClr val="accent2">
                  <a:alpha val="72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85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330" y="457200"/>
            <a:ext cx="10968990" cy="84645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河南理工大学体育学院   大学体育与健康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河南理工大学体育学院   大学体育与健康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24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河南理工大学体育学院   大学体育与健康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24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4.xml"/><Relationship Id="rId2" Type="http://schemas.openxmlformats.org/officeDocument/2006/relationships/image" Target="../media/image25.jpeg"/><Relationship Id="rId1" Type="http://schemas.openxmlformats.org/officeDocument/2006/relationships/tags" Target="../tags/tag16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8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tags" Target="../tags/tag16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0.xml"/><Relationship Id="rId2" Type="http://schemas.openxmlformats.org/officeDocument/2006/relationships/image" Target="../media/image29.jpeg"/><Relationship Id="rId1" Type="http://schemas.openxmlformats.org/officeDocument/2006/relationships/tags" Target="../tags/tag16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2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6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8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5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9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0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7.xml"/><Relationship Id="rId2" Type="http://schemas.openxmlformats.org/officeDocument/2006/relationships/image" Target="../media/image12.jpeg"/><Relationship Id="rId1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148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150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2.xml"/><Relationship Id="rId2" Type="http://schemas.openxmlformats.org/officeDocument/2006/relationships/image" Target="../media/image18.png"/><Relationship Id="rId1" Type="http://schemas.openxmlformats.org/officeDocument/2006/relationships/tags" Target="../tags/tag15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../media/image24.jpeg"/><Relationship Id="rId7" Type="http://schemas.openxmlformats.org/officeDocument/2006/relationships/tags" Target="../tags/tag161.xml"/><Relationship Id="rId6" Type="http://schemas.openxmlformats.org/officeDocument/2006/relationships/image" Target="../media/image23.jpeg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85515" y="560705"/>
            <a:ext cx="8317865" cy="292417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br>
              <a:rPr lang="zh-CN" altLang="zh-CN" sz="5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altLang="zh-CN" sz="5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altLang="zh-CN" sz="5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CN" altLang="zh-CN" sz="5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《学生体质健康标准》解读</a:t>
            </a:r>
            <a:br>
              <a:rPr lang="zh-CN" altLang="zh-CN" sz="5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zh-CN" altLang="zh-CN" sz="5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（大学部分）</a:t>
            </a:r>
            <a:endParaRPr lang="zh-CN" altLang="zh-CN" sz="5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97300" y="4185920"/>
            <a:ext cx="7512685" cy="123952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河南理工大学体育学院</a:t>
            </a:r>
            <a:endParaRPr lang="zh-CN" altLang="en-US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en-US" altLang="zh-CN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sz="311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评分简表：</a:t>
            </a:r>
            <a:r>
              <a:rPr lang="en-US" altLang="zh-CN" sz="311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50</a:t>
            </a:r>
            <a:r>
              <a:rPr sz="311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米跑</a:t>
            </a:r>
            <a:endParaRPr lang="zh-CN" altLang="en-US" sz="3110" spc="150">
              <a:ln w="3175">
                <a:noFill/>
                <a:prstDash val="dash"/>
              </a:ln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385435" y="560070"/>
          <a:ext cx="6635750" cy="554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935"/>
                <a:gridCol w="1208405"/>
                <a:gridCol w="1105535"/>
                <a:gridCol w="1105535"/>
                <a:gridCol w="1106805"/>
                <a:gridCol w="1105535"/>
              </a:tblGrid>
              <a:tr h="61404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米跑</a:t>
                      </a: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C29C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730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</a:tr>
              <a:tr h="57721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243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7.1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9.1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timg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" y="1665605"/>
            <a:ext cx="4738370" cy="4436745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 (9)"/>
          <p:cNvPicPr>
            <a:picLocks noChangeAspect="1"/>
          </p:cNvPicPr>
          <p:nvPr/>
        </p:nvPicPr>
        <p:blipFill>
          <a:blip r:embed="rId1"/>
          <a:srcRect r="16198"/>
          <a:stretch>
            <a:fillRect/>
          </a:stretch>
        </p:blipFill>
        <p:spPr>
          <a:xfrm>
            <a:off x="608330" y="1770380"/>
            <a:ext cx="4866005" cy="4459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评分简表：坐位体前屈</a:t>
            </a:r>
            <a:endParaRPr lang="zh-CN" altLang="en-US" sz="2800" spc="150">
              <a:ln w="3175">
                <a:noFill/>
                <a:prstDash val="dash"/>
              </a:ln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673090" y="377190"/>
          <a:ext cx="6294755" cy="600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10"/>
                <a:gridCol w="1104265"/>
                <a:gridCol w="1049020"/>
                <a:gridCol w="1048385"/>
                <a:gridCol w="1049655"/>
                <a:gridCol w="1049020"/>
              </a:tblGrid>
              <a:tr h="61404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C29C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730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</a:tr>
              <a:tr h="57721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25.1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87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评分简表：立定跳远</a:t>
            </a:r>
            <a:endParaRPr lang="zh-CN" altLang="en-US" sz="2800" spc="150">
              <a:ln w="3175">
                <a:noFill/>
                <a:prstDash val="dash"/>
              </a:ln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394325" y="629285"/>
          <a:ext cx="6573520" cy="556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995"/>
                <a:gridCol w="1215390"/>
                <a:gridCol w="1096010"/>
                <a:gridCol w="1094740"/>
                <a:gridCol w="1095375"/>
                <a:gridCol w="1096010"/>
              </a:tblGrid>
              <a:tr h="61404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立定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跳远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C29C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730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</a:tr>
              <a:tr h="57721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u=1049085040,652688523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" y="1515745"/>
            <a:ext cx="4674870" cy="2421890"/>
          </a:xfrm>
          <a:prstGeom prst="rect">
            <a:avLst/>
          </a:prstGeom>
        </p:spPr>
      </p:pic>
      <p:pic>
        <p:nvPicPr>
          <p:cNvPr id="7" name="图片 6" descr="timg (1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3937000"/>
            <a:ext cx="4669790" cy="2256155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695" y="629285"/>
            <a:ext cx="10637520" cy="705485"/>
          </a:xfrm>
        </p:spPr>
        <p:txBody>
          <a:bodyPr>
            <a:normAutofit/>
          </a:bodyPr>
          <a:p>
            <a:r>
              <a:rPr sz="26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评分简表</a:t>
            </a:r>
            <a:r>
              <a:rPr lang="en-US" altLang="zh-CN" sz="26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:</a:t>
            </a:r>
            <a:r>
              <a:rPr sz="26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引体向上、仰卧起坐</a:t>
            </a:r>
            <a:endParaRPr lang="zh-CN" altLang="en-US" sz="2600" spc="150">
              <a:ln w="3175">
                <a:noFill/>
                <a:prstDash val="dash"/>
              </a:ln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468620" y="629285"/>
          <a:ext cx="6499225" cy="554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25"/>
                <a:gridCol w="1010920"/>
                <a:gridCol w="1109345"/>
                <a:gridCol w="1108710"/>
                <a:gridCol w="1109980"/>
                <a:gridCol w="1109345"/>
              </a:tblGrid>
              <a:tr h="61404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引体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向上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男生引体向上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女生仰卧起坐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C29C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730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</a:tr>
              <a:tr h="57721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346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70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timg (1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515745"/>
            <a:ext cx="4669790" cy="465582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29285"/>
            <a:ext cx="10636885" cy="705485"/>
          </a:xfrm>
        </p:spPr>
        <p:txBody>
          <a:bodyPr>
            <a:normAutofit/>
          </a:bodyPr>
          <a:p>
            <a:r>
              <a:rPr sz="311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评分简表：</a:t>
            </a:r>
            <a:r>
              <a:rPr lang="en-US" altLang="zh-CN" sz="311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1000/800</a:t>
            </a:r>
            <a:r>
              <a:rPr sz="311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米</a:t>
            </a:r>
            <a:endParaRPr lang="zh-CN" altLang="en-US" sz="3110" spc="150">
              <a:ln w="3175">
                <a:noFill/>
                <a:prstDash val="dash"/>
              </a:ln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405755" y="629285"/>
          <a:ext cx="6574790" cy="555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230"/>
                <a:gridCol w="1327785"/>
                <a:gridCol w="1073785"/>
                <a:gridCol w="1073785"/>
                <a:gridCol w="1074420"/>
                <a:gridCol w="1073785"/>
              </a:tblGrid>
              <a:tr h="61531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4D4D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</a:t>
                      </a:r>
                      <a:r>
                        <a:rPr lang="en-US" altLang="zh-CN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7A4A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</a:t>
                      </a:r>
                      <a:r>
                        <a:rPr lang="en-US" altLang="zh-CN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米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AF40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635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67A4A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E67A4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67A4A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E67A4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4DA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67A4A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E67A4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67A4A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E67A4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4DA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CAF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ECAF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CAF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ECAF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CAF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ECAF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ECAF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ECAF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D9"/>
                    </a:solidFill>
                  </a:tcPr>
                </a:tc>
              </a:tr>
              <a:tr h="57848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3'17"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3'15"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3'18"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3'16"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848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3'27"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3'25"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3'30"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3'28"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96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3'42"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3'40"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3'44"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3'42"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848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3'50"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3'54"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848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3'57"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3'55"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3'59"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3'57"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848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4'32"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4'30"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4'34"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4'32"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8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4'52"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4'50"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4'44"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4'42"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timg 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" y="3290570"/>
            <a:ext cx="4179570" cy="27946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 descr="C:/Users/ADMINI~1/AppData/Local/Temp/kaimatting/20200222134314/output_aiMatting_20200222134508.pngoutput_aiMatting_202002221345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8" y="1642110"/>
            <a:ext cx="2701925" cy="1341104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附加分：引体向上、</a:t>
            </a:r>
            <a:r>
              <a:rPr lang="en-US" altLang="zh-CN"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1</a:t>
            </a:r>
            <a:r>
              <a:rPr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分钟仰卧起坐、</a:t>
            </a:r>
            <a:r>
              <a:rPr lang="en-US" altLang="zh-CN"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1000</a:t>
            </a:r>
            <a:r>
              <a:rPr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米、</a:t>
            </a:r>
            <a:r>
              <a:rPr lang="en-US" altLang="zh-CN"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800</a:t>
            </a:r>
            <a:r>
              <a:rPr sz="2800" spc="150">
                <a:ln w="3175">
                  <a:noFill/>
                  <a:prstDash val="dash"/>
                </a:ln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米</a:t>
            </a:r>
            <a:endParaRPr lang="zh-CN" altLang="en-US" sz="2800" spc="150">
              <a:ln w="3175">
                <a:noFill/>
                <a:prstDash val="dash"/>
              </a:ln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11823" y="1399485"/>
          <a:ext cx="10761345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45"/>
                <a:gridCol w="1243330"/>
                <a:gridCol w="1242695"/>
                <a:gridCol w="1243330"/>
                <a:gridCol w="1242695"/>
                <a:gridCol w="1243330"/>
                <a:gridCol w="1242695"/>
                <a:gridCol w="1243330"/>
                <a:gridCol w="1242695"/>
              </a:tblGrid>
              <a:tr h="425450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加分</a:t>
                      </a:r>
                      <a:endParaRPr lang="en-US" altLang="zh-CN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男生引体向上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4D4D"/>
                    </a:solidFill>
                  </a:tcPr>
                </a:tc>
                <a:tc hMerge="1"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女生仰卧起坐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A4A"/>
                    </a:solidFill>
                  </a:tcPr>
                </a:tc>
                <a:tc hMerge="1"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男生1000米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F40"/>
                    </a:solidFill>
                  </a:tcPr>
                </a:tc>
                <a:tc hMerge="1"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女生800米</a:t>
                      </a:r>
                      <a:endParaRPr lang="zh-CN" alt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32D"/>
                    </a:solidFill>
                  </a:tcPr>
                </a:tc>
                <a:tc hMerge="1"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450">
                <a:tc vMerge="1"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E3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大一大二</a:t>
                      </a:r>
                      <a:endParaRPr lang="en-US" sz="1400" b="1" spc="120">
                        <a:solidFill>
                          <a:srgbClr val="E3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E34D4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大三大四</a:t>
                      </a:r>
                      <a:endParaRPr lang="en-US" sz="1400" b="1" spc="120">
                        <a:solidFill>
                          <a:srgbClr val="E34D4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BDB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E67A4A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大一大二</a:t>
                      </a:r>
                      <a:endParaRPr lang="en-US" sz="1400" b="1" spc="120">
                        <a:solidFill>
                          <a:srgbClr val="E67A4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4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E67A4A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大三大四</a:t>
                      </a:r>
                      <a:endParaRPr lang="en-US" sz="1400" b="1" spc="120">
                        <a:solidFill>
                          <a:srgbClr val="E67A4A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4DA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ECAF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大一大二</a:t>
                      </a:r>
                      <a:endParaRPr lang="en-US" sz="1400" b="1" spc="120">
                        <a:solidFill>
                          <a:srgbClr val="ECAF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F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ECAF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大三大四</a:t>
                      </a:r>
                      <a:endParaRPr lang="en-US" sz="1400" b="1" spc="120">
                        <a:solidFill>
                          <a:srgbClr val="ECAF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F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8DC32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大一大二</a:t>
                      </a:r>
                      <a:endParaRPr lang="en-US" sz="1400" b="1" spc="120">
                        <a:solidFill>
                          <a:srgbClr val="8DC32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D3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8DC32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大三大四</a:t>
                      </a:r>
                      <a:endParaRPr lang="en-US" sz="1400" b="1" spc="120">
                        <a:solidFill>
                          <a:srgbClr val="8DC32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D3"/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-32"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-32"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-29"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-29"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-26"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-26"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-23"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-23"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-16"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-16"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-12"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835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-8"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-8"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-5"</a:t>
                      </a:r>
                      <a:endParaRPr lang="en-US" sz="16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《标准》的若干说明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395335" y="4879340"/>
            <a:ext cx="3590925" cy="13735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Wave4">
              <a:avLst>
                <a:gd name="adj1" fmla="val 6250"/>
                <a:gd name="adj2" fmla="val 636"/>
              </a:avLst>
            </a:prstTxWarp>
            <a:spAutoFit/>
          </a:bodyPr>
          <a:p>
            <a:pPr algn="ctr"/>
            <a:r>
              <a:rPr lang="zh-CN" altLang="en-US" sz="3000" b="1">
                <a:ln w="254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4465E8"/>
                    </a:gs>
                    <a:gs pos="100000">
                      <a:srgbClr val="2844D2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铸字超然体简" panose="00020600040101010101" charset="-122"/>
                <a:ea typeface="汉仪铸字超然体简" panose="00020600040101010101" charset="-122"/>
              </a:rPr>
              <a:t>我要加分</a:t>
            </a:r>
            <a:endParaRPr lang="zh-CN" altLang="en-US" sz="3000" b="1">
              <a:ln w="254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4465E8"/>
                  </a:gs>
                  <a:gs pos="100000">
                    <a:srgbClr val="2844D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汉仪铸字超然体简" panose="00020600040101010101" charset="-122"/>
              <a:ea typeface="汉仪铸字超然体简" panose="00020600040101010101" charset="-122"/>
            </a:endParaRPr>
          </a:p>
          <a:p>
            <a:pPr algn="ctr"/>
            <a:endParaRPr lang="zh-CN" altLang="en-US" sz="3000" b="1">
              <a:ln w="254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4465E8"/>
                  </a:gs>
                  <a:gs pos="100000">
                    <a:srgbClr val="2844D2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汉仪铸字超然体简" panose="00020600040101010101" charset="-122"/>
              <a:ea typeface="汉仪铸字超然体简" panose="00020600040101010101" charset="-122"/>
            </a:endParaRPr>
          </a:p>
        </p:txBody>
      </p:sp>
      <p:pic>
        <p:nvPicPr>
          <p:cNvPr id="6" name="图片 5" descr="C:/Users/ADMINI~1/AppData/Local/Temp/kaimatting/20200223114938/output_aiMatting_20200223115008.pngoutput_aiMatting_20200223115008"/>
          <p:cNvPicPr>
            <a:picLocks noChangeAspect="1"/>
          </p:cNvPicPr>
          <p:nvPr/>
        </p:nvPicPr>
        <p:blipFill>
          <a:blip r:embed="rId1"/>
          <a:srcRect b="6758"/>
          <a:stretch>
            <a:fillRect/>
          </a:stretch>
        </p:blipFill>
        <p:spPr>
          <a:xfrm>
            <a:off x="8432165" y="1313815"/>
            <a:ext cx="3517265" cy="3447415"/>
          </a:xfrm>
          <a:prstGeom prst="rect">
            <a:avLst/>
          </a:prstGeom>
        </p:spPr>
      </p:pic>
      <p:pic>
        <p:nvPicPr>
          <p:cNvPr id="4" name="图片 3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510030"/>
            <a:ext cx="7266305" cy="4742815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《标准》的若干说明</a:t>
            </a:r>
            <a:endParaRPr>
              <a:sym typeface="+mn-ea"/>
            </a:endParaRPr>
          </a:p>
        </p:txBody>
      </p:sp>
      <p:pic>
        <p:nvPicPr>
          <p:cNvPr id="4" name="图片 3" descr="timg (27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2075" y="3412490"/>
            <a:ext cx="3284855" cy="2129790"/>
          </a:xfrm>
          <a:prstGeom prst="rect">
            <a:avLst/>
          </a:prstGeom>
        </p:spPr>
      </p:pic>
      <p:pic>
        <p:nvPicPr>
          <p:cNvPr id="5" name="图片 4" descr="u=1633778984,569484796&amp;fm=26&amp;gp=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4305" y="1637030"/>
            <a:ext cx="3285490" cy="229235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ph type="body" idx="1"/>
          </p:nvPr>
        </p:nvSpPr>
        <p:spPr>
          <a:xfrm>
            <a:off x="608330" y="1515745"/>
            <a:ext cx="7165975" cy="4737100"/>
          </a:xfrm>
        </p:spPr>
        <p:txBody>
          <a:bodyPr/>
          <a:p>
            <a:pPr lvl="1" algn="l" defTabSz="914400">
              <a:buClrTx/>
              <a:buSzTx/>
              <a:tabLst>
                <a:tab pos="1609725" algn="l"/>
              </a:tabLst>
            </a:pPr>
            <a:r>
              <a:rPr lang="zh-CN" altLang="en-US" sz="2800">
                <a:sym typeface="+mn-ea"/>
              </a:rPr>
              <a:t>每个学生每学年评定一次。</a:t>
            </a:r>
            <a:endParaRPr lang="zh-CN" altLang="en-US" sz="2800">
              <a:sym typeface="+mn-ea"/>
            </a:endParaRPr>
          </a:p>
          <a:p>
            <a:pPr lvl="1" algn="l" defTabSz="914400">
              <a:buClrTx/>
              <a:buSzTx/>
              <a:tabLst>
                <a:tab pos="1609725" algn="l"/>
              </a:tabLst>
            </a:pPr>
            <a:r>
              <a:rPr lang="zh-CN" altLang="en-US" sz="2800">
                <a:sym typeface="+mn-ea"/>
              </a:rPr>
              <a:t>成绩评定达到良好及以上者，方可参加评优与评奖。</a:t>
            </a:r>
            <a:endParaRPr lang="zh-CN" altLang="en-US" sz="2800">
              <a:sym typeface="+mn-ea"/>
            </a:endParaRPr>
          </a:p>
          <a:p>
            <a:pPr lvl="1" algn="l" defTabSz="914400">
              <a:buClrTx/>
              <a:buSzTx/>
              <a:tabLst>
                <a:tab pos="1609725" algn="l"/>
              </a:tabLst>
            </a:pPr>
            <a:r>
              <a:rPr lang="zh-CN" altLang="en-US" sz="2800">
                <a:sym typeface="+mn-ea"/>
              </a:rPr>
              <a:t>成绩达到优秀者，方可获体育奖学分。</a:t>
            </a:r>
            <a:endParaRPr lang="zh-CN" altLang="en-US" sz="2800"/>
          </a:p>
          <a:p>
            <a:pPr lvl="1" algn="l" defTabSz="914400">
              <a:buClrTx/>
              <a:buSzTx/>
              <a:tabLst>
                <a:tab pos="1609725" algn="l"/>
              </a:tabLst>
            </a:pPr>
            <a:r>
              <a:rPr lang="zh-CN" altLang="en-US" sz="2800">
                <a:sym typeface="+mn-ea"/>
              </a:rPr>
              <a:t>成绩评定不及格者，在本学年度准予补测一次，补测仍不及格，则学年成绩评定为不及格。</a:t>
            </a:r>
            <a:endParaRPr lang="zh-CN" altLang="en-US" sz="2800"/>
          </a:p>
          <a:p>
            <a:endParaRPr lang="zh-CN" altLang="en-US"/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3255645" y="3655695"/>
            <a:ext cx="6946265" cy="4737100"/>
          </a:xfrm>
          <a:prstGeom prst="rect">
            <a:avLst/>
          </a:prstGeom>
          <a:ln w="25400">
            <a:noFill/>
          </a:ln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24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defTabSz="914400">
              <a:buClrTx/>
              <a:buSzTx/>
              <a:tabLst>
                <a:tab pos="1609725" algn="l"/>
              </a:tabLst>
            </a:pPr>
            <a:endParaRPr lang="zh-CN" altLang="en-US" sz="2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《标准》的若干说明</a:t>
            </a:r>
            <a:endParaRPr lang="zh-CN" altLang="en-US"/>
          </a:p>
        </p:txBody>
      </p:sp>
      <p:pic>
        <p:nvPicPr>
          <p:cNvPr id="4" name="图片 3" descr="timg (29)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9680" r="24903"/>
          <a:stretch>
            <a:fillRect/>
          </a:stretch>
        </p:blipFill>
        <p:spPr>
          <a:xfrm>
            <a:off x="8206740" y="1313815"/>
            <a:ext cx="3274060" cy="4020185"/>
          </a:xfrm>
          <a:prstGeom prst="rect">
            <a:avLst/>
          </a:prstGeom>
        </p:spPr>
      </p:pic>
      <p:sp>
        <p:nvSpPr>
          <p:cNvPr id="5" name="文本占位符 4"/>
          <p:cNvSpPr/>
          <p:nvPr>
            <p:ph type="body" idx="1"/>
          </p:nvPr>
        </p:nvSpPr>
        <p:spPr>
          <a:xfrm>
            <a:off x="608330" y="1515745"/>
            <a:ext cx="6729095" cy="4737100"/>
          </a:xfrm>
        </p:spPr>
        <p:txBody>
          <a:bodyPr/>
          <a:p>
            <a:pPr marL="0" lvl="1"/>
            <a:r>
              <a:rPr lang="zh-CN" altLang="en-US" sz="2800">
                <a:sym typeface="+mn-ea"/>
              </a:rPr>
              <a:t>学生毕业时，按毕业当年的学年测试成绩总分的50%与其他学年总分平均得分的50%之和评定成绩和等级。</a:t>
            </a:r>
            <a:endParaRPr lang="zh-CN" altLang="en-US" sz="2800">
              <a:sym typeface="+mn-ea"/>
            </a:endParaRPr>
          </a:p>
          <a:p>
            <a:pPr marL="0" lvl="1"/>
            <a:r>
              <a:rPr lang="zh-CN" altLang="en-US" sz="2800">
                <a:sym typeface="+mn-ea"/>
              </a:rPr>
              <a:t>达不到50分者按结业或肄业处理。</a:t>
            </a:r>
            <a:endParaRPr lang="zh-CN" altLang="en-US" sz="2800">
              <a:sym typeface="+mn-ea"/>
            </a:endParaRPr>
          </a:p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《标准》的若干说明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330" y="1515745"/>
            <a:ext cx="7518400" cy="4737100"/>
          </a:xfrm>
        </p:spPr>
        <p:txBody>
          <a:bodyPr>
            <a:normAutofit lnSpcReduction="20000"/>
          </a:bodyPr>
          <a:p>
            <a:r>
              <a:rPr lang="zh-CN" altLang="en-US"/>
              <a:t>申请暂缓或免予执行《标准》规定</a:t>
            </a:r>
            <a:endParaRPr lang="zh-CN" altLang="en-US"/>
          </a:p>
          <a:p>
            <a:pPr lvl="1"/>
            <a:r>
              <a:rPr lang="zh-CN" altLang="en-US"/>
              <a:t>学生因病或残疾可向学校提交暂缓或免予执行《标准》的申请，经医疗单位证明，体育教学部门核准，可暂缓或免予执行《标准》，并填写《免予执行V国家学生体质健康标准＞申请表》,存入学生档案。</a:t>
            </a:r>
            <a:endParaRPr lang="zh-CN" altLang="en-US"/>
          </a:p>
          <a:p>
            <a:pPr lvl="1"/>
            <a:r>
              <a:rPr lang="zh-CN" altLang="en-US"/>
              <a:t>确实丧失运动能力、被免予执行《标准》的残疾学生，仍可参加评优与评奖，毕业时《标准》成绩需注明免测。</a:t>
            </a:r>
            <a:endParaRPr lang="zh-CN" altLang="en-US"/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5290" y="1717040"/>
            <a:ext cx="3542030" cy="374904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实施</a:t>
            </a:r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《标准》的目的意义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pic>
        <p:nvPicPr>
          <p:cNvPr id="7" name="图片 6" descr="timg22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9870"/>
            <a:ext cx="3454400" cy="4629150"/>
          </a:xfrm>
          <a:prstGeom prst="rect">
            <a:avLst/>
          </a:prstGeom>
          <a:gradFill>
            <a:gsLst>
              <a:gs pos="1000">
                <a:schemeClr val="accent1">
                  <a:lumMod val="45000"/>
                  <a:lumOff val="55000"/>
                  <a:alpha val="15000"/>
                </a:schemeClr>
              </a:gs>
              <a:gs pos="100000">
                <a:schemeClr val="accent1"/>
              </a:gs>
            </a:gsLst>
            <a:lin ang="7200000" scaled="0"/>
          </a:gradFill>
          <a:effectLst>
            <a:softEdge rad="63500"/>
          </a:effectLst>
        </p:spPr>
      </p:pic>
      <p:pic>
        <p:nvPicPr>
          <p:cNvPr id="8" name="图片 7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55" y="1499870"/>
            <a:ext cx="6053455" cy="477901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《标准》测试注意事项</a:t>
            </a:r>
            <a:endParaRPr lang="zh-CN" altLang="en-US"/>
          </a:p>
        </p:txBody>
      </p:sp>
      <p:pic>
        <p:nvPicPr>
          <p:cNvPr id="5" name="图片 4" descr="timg (3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7990" y="1597025"/>
            <a:ext cx="3322955" cy="2420620"/>
          </a:xfrm>
          <a:prstGeom prst="rect">
            <a:avLst/>
          </a:prstGeom>
        </p:spPr>
      </p:pic>
      <p:pic>
        <p:nvPicPr>
          <p:cNvPr id="7" name="图片 6" descr="timg (30)"/>
          <p:cNvPicPr>
            <a:picLocks noChangeAspect="1"/>
          </p:cNvPicPr>
          <p:nvPr/>
        </p:nvPicPr>
        <p:blipFill>
          <a:blip r:embed="rId2"/>
          <a:srcRect b="18569"/>
          <a:stretch>
            <a:fillRect/>
          </a:stretch>
        </p:blipFill>
        <p:spPr>
          <a:xfrm>
            <a:off x="8047355" y="4017645"/>
            <a:ext cx="3323590" cy="2051050"/>
          </a:xfrm>
          <a:prstGeom prst="rect">
            <a:avLst/>
          </a:prstGeom>
        </p:spPr>
      </p:pic>
      <p:pic>
        <p:nvPicPr>
          <p:cNvPr id="4" name="图片 3" descr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1757045"/>
            <a:ext cx="7077710" cy="4742815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《标准》测试注意事项</a:t>
            </a:r>
            <a:endParaRPr lang="zh-CN" altLang="en-US"/>
          </a:p>
        </p:txBody>
      </p:sp>
      <p:pic>
        <p:nvPicPr>
          <p:cNvPr id="4" name="图片 3" descr="timg (3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9585" y="1597025"/>
            <a:ext cx="3863340" cy="4271645"/>
          </a:xfrm>
          <a:prstGeom prst="rect">
            <a:avLst/>
          </a:prstGeom>
        </p:spPr>
      </p:pic>
      <p:sp>
        <p:nvSpPr>
          <p:cNvPr id="6" name="文本占位符 2"/>
          <p:cNvSpPr>
            <a:spLocks noGrp="1"/>
          </p:cNvSpPr>
          <p:nvPr/>
        </p:nvSpPr>
        <p:spPr>
          <a:xfrm>
            <a:off x="608330" y="1515745"/>
            <a:ext cx="7501255" cy="4737100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24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图片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1515745"/>
            <a:ext cx="7303135" cy="4815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谢谢观看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《标准》发展历程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330" y="1515745"/>
            <a:ext cx="8108315" cy="4737100"/>
          </a:xfrm>
        </p:spPr>
        <p:txBody>
          <a:bodyPr/>
          <a:p>
            <a:r>
              <a:rPr lang="zh-CN" altLang="en-US" sz="2600"/>
              <a:t>1954年《劳卫制》</a:t>
            </a:r>
            <a:endParaRPr lang="zh-CN" altLang="en-US" sz="2600"/>
          </a:p>
          <a:p>
            <a:r>
              <a:rPr lang="zh-CN" altLang="en-US" sz="2600"/>
              <a:t>1974年《国家体育锻炼试行条例》</a:t>
            </a:r>
            <a:endParaRPr lang="zh-CN" altLang="en-US" sz="2600"/>
          </a:p>
          <a:p>
            <a:r>
              <a:rPr lang="zh-CN" altLang="en-US" sz="2600"/>
              <a:t>1989年《国家体育锻炼标准》</a:t>
            </a:r>
            <a:endParaRPr lang="zh-CN" altLang="en-US" sz="2600"/>
          </a:p>
          <a:p>
            <a:r>
              <a:rPr lang="zh-CN" altLang="en-US" sz="2600"/>
              <a:t>1990年教育部《大学生体育合格标准》</a:t>
            </a:r>
            <a:endParaRPr lang="zh-CN" altLang="en-US" sz="2600"/>
          </a:p>
          <a:p>
            <a:r>
              <a:rPr lang="zh-CN" altLang="en-US" sz="2600"/>
              <a:t>2002年《学生体质健康标准》</a:t>
            </a:r>
            <a:endParaRPr lang="zh-CN" altLang="en-US" sz="2600"/>
          </a:p>
          <a:p>
            <a:r>
              <a:rPr lang="zh-CN" altLang="en-US" sz="2600"/>
              <a:t>2007年《国家学生体质健康标准》</a:t>
            </a:r>
            <a:endParaRPr lang="zh-CN" altLang="en-US" sz="2600"/>
          </a:p>
          <a:p>
            <a:r>
              <a:rPr lang="zh-CN" altLang="en-US" sz="2600"/>
              <a:t>2014年《国家学生体质健康标准（2014年修订）》</a:t>
            </a:r>
            <a:endParaRPr lang="zh-CN" altLang="en-US" sz="2600"/>
          </a:p>
        </p:txBody>
      </p:sp>
      <p:pic>
        <p:nvPicPr>
          <p:cNvPr id="5" name="图片 4" descr="timg (2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43090" y="1584325"/>
            <a:ext cx="4867910" cy="346329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《标准》测试指标难度下降</a:t>
            </a:r>
            <a:endParaRPr lang="zh-CN" altLang="en-US"/>
          </a:p>
        </p:txBody>
      </p:sp>
      <p:pic>
        <p:nvPicPr>
          <p:cNvPr id="5" name="图片 4" descr="timg (19)"/>
          <p:cNvPicPr>
            <a:picLocks noChangeAspect="1"/>
          </p:cNvPicPr>
          <p:nvPr/>
        </p:nvPicPr>
        <p:blipFill>
          <a:blip r:embed="rId1"/>
          <a:srcRect l="2618" t="2899" r="2172" b="19695"/>
          <a:stretch>
            <a:fillRect/>
          </a:stretch>
        </p:blipFill>
        <p:spPr>
          <a:xfrm>
            <a:off x="7043420" y="4005580"/>
            <a:ext cx="3789680" cy="2138680"/>
          </a:xfrm>
          <a:prstGeom prst="rect">
            <a:avLst/>
          </a:prstGeom>
        </p:spPr>
      </p:pic>
      <p:pic>
        <p:nvPicPr>
          <p:cNvPr id="8" name="图片 7" descr="u=3142423659,442291800&amp;fm=26&amp;gp=0"/>
          <p:cNvPicPr>
            <a:picLocks noChangeAspect="1"/>
          </p:cNvPicPr>
          <p:nvPr/>
        </p:nvPicPr>
        <p:blipFill>
          <a:blip r:embed="rId2"/>
          <a:srcRect b="8886"/>
          <a:stretch>
            <a:fillRect/>
          </a:stretch>
        </p:blipFill>
        <p:spPr>
          <a:xfrm>
            <a:off x="7049135" y="1515745"/>
            <a:ext cx="3783965" cy="2496185"/>
          </a:xfrm>
          <a:prstGeom prst="rect">
            <a:avLst/>
          </a:prstGeom>
        </p:spPr>
      </p:pic>
      <p:sp>
        <p:nvSpPr>
          <p:cNvPr id="60" name="页脚占位符 5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1" name="日期占位符 6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62" name="灯片编号占位符 6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3" name="图片 62" descr="图片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" y="1515745"/>
            <a:ext cx="5187950" cy="4742815"/>
          </a:xfrm>
          <a:prstGeom prst="rect">
            <a:avLst/>
          </a:prstGeom>
        </p:spPr>
      </p:pic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《标准》的测试内容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330" y="1515745"/>
            <a:ext cx="5875655" cy="4737100"/>
          </a:xfrm>
          <a:solidFill>
            <a:schemeClr val="accent3">
              <a:lumMod val="75000"/>
            </a:schemeClr>
          </a:solidFill>
        </p:spPr>
        <p:txBody>
          <a:bodyPr>
            <a:normAutofit lnSpcReduction="20000"/>
          </a:bodyPr>
          <a:p>
            <a:pPr>
              <a:buClr>
                <a:srgbClr val="DE1A37"/>
              </a:buClr>
              <a:buFont typeface="Wingdings" panose="05000000000000000000" charset="0"/>
              <a:buChar char="Ø"/>
            </a:pPr>
            <a:r>
              <a:rPr lang="zh-CN" altLang="en-US"/>
              <a:t>身体形态：身高、体重</a:t>
            </a:r>
            <a:endParaRPr lang="zh-CN" altLang="en-US"/>
          </a:p>
          <a:p>
            <a:pPr>
              <a:buClr>
                <a:srgbClr val="DE1A37"/>
              </a:buClr>
              <a:buFont typeface="Wingdings" panose="05000000000000000000" charset="0"/>
              <a:buChar char="Ø"/>
            </a:pPr>
            <a:r>
              <a:rPr lang="zh-CN" altLang="en-US"/>
              <a:t>身体机能：肺活量</a:t>
            </a:r>
            <a:endParaRPr lang="zh-CN" altLang="en-US"/>
          </a:p>
          <a:p>
            <a:pPr>
              <a:buClr>
                <a:srgbClr val="DE1A37"/>
              </a:buClr>
              <a:buFont typeface="Wingdings" panose="05000000000000000000" charset="0"/>
              <a:buChar char="Ø"/>
            </a:pPr>
            <a:r>
              <a:rPr lang="zh-CN" altLang="en-US"/>
              <a:t>身体素质：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accent6">
                    <a:lumMod val="50000"/>
                  </a:schemeClr>
                </a:solidFill>
              </a:rPr>
              <a:t>男生：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sym typeface="+mn-ea"/>
              </a:rPr>
              <a:t>50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sym typeface="+mn-ea"/>
              </a:rPr>
              <a:t>米、坐位体前屈、立定跳远、引体向上、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sym typeface="+mn-ea"/>
              </a:rPr>
              <a:t>1000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  <a:sym typeface="+mn-ea"/>
              </a:rPr>
              <a:t>米</a:t>
            </a:r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zh-CN" altLang="en-US">
                <a:solidFill>
                  <a:schemeClr val="accent6">
                    <a:lumMod val="50000"/>
                  </a:schemeClr>
                </a:solidFill>
              </a:rPr>
              <a:t>女生：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</a:rPr>
              <a:t>50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</a:rPr>
              <a:t>米、坐位体前屈、立定跳远、一分钟仰卧起坐、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</a:rPr>
              <a:t>800</a:t>
            </a:r>
            <a:r>
              <a:rPr lang="zh-CN" altLang="en-US">
                <a:solidFill>
                  <a:schemeClr val="accent6">
                    <a:lumMod val="50000"/>
                  </a:schemeClr>
                </a:solidFill>
              </a:rPr>
              <a:t>米</a:t>
            </a:r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图片 3" descr="u=935271527,4161666054&amp;fm=2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80835" y="3557905"/>
            <a:ext cx="4896485" cy="2694940"/>
          </a:xfrm>
          <a:prstGeom prst="rect">
            <a:avLst/>
          </a:prstGeom>
        </p:spPr>
      </p:pic>
      <p:pic>
        <p:nvPicPr>
          <p:cNvPr id="7" name="图片 6" descr="timg (21)"/>
          <p:cNvPicPr>
            <a:picLocks noChangeAspect="1"/>
          </p:cNvPicPr>
          <p:nvPr/>
        </p:nvPicPr>
        <p:blipFill>
          <a:blip r:embed="rId3"/>
          <a:srcRect l="21652" t="16067" r="22578" b="66199"/>
          <a:stretch>
            <a:fillRect/>
          </a:stretch>
        </p:blipFill>
        <p:spPr>
          <a:xfrm>
            <a:off x="6681470" y="1515745"/>
            <a:ext cx="4896485" cy="1783715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《标准》各项内容权重分数</a:t>
            </a:r>
            <a:r>
              <a:rPr lang="en-US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</a:t>
            </a:r>
            <a:endParaRPr lang="en-US" altLang="zh-CN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591810" y="1516380"/>
          <a:ext cx="6245225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370"/>
                <a:gridCol w="2466975"/>
                <a:gridCol w="1325880"/>
              </a:tblGrid>
              <a:tr h="424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FFFFFF"/>
                          </a:solidFill>
                        </a:rPr>
                        <a:t>测试对象</a:t>
                      </a:r>
                      <a:endParaRPr lang="zh-CN" altLang="en-US" sz="2000">
                        <a:solidFill>
                          <a:srgbClr val="FFFFFF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FFFFFF"/>
                          </a:solidFill>
                        </a:rPr>
                        <a:t>单项指标</a:t>
                      </a:r>
                      <a:endParaRPr lang="zh-CN" altLang="en-US" sz="2000">
                        <a:solidFill>
                          <a:srgbClr val="FFFFFF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4D4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FFFFFF"/>
                          </a:solidFill>
                        </a:rPr>
                        <a:t>权重（</a:t>
                      </a:r>
                      <a:r>
                        <a:rPr lang="en-US" altLang="zh-CN" sz="2000">
                          <a:solidFill>
                            <a:srgbClr val="FFFFFF"/>
                          </a:solidFill>
                        </a:rPr>
                        <a:t>%</a:t>
                      </a:r>
                      <a:r>
                        <a:rPr lang="zh-CN" altLang="en-US" sz="2000">
                          <a:solidFill>
                            <a:srgbClr val="FFFFFF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rgbClr val="FFFFFF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7A4A"/>
                    </a:solidFill>
                  </a:tcPr>
                </a:tc>
              </a:tr>
              <a:tr h="422910">
                <a:tc row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大学各年级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体重指数（</a:t>
                      </a: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BMI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15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41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肺活量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15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354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50米跑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20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4180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坐位体前屈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354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立定跳远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328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引体向上（男）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分钟仰卧起坐（女）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10 </a:t>
                      </a:r>
                      <a:r>
                        <a:rPr lang="en-US" altLang="zh-CN" sz="2000">
                          <a:solidFill>
                            <a:srgbClr val="C00000"/>
                          </a:solidFill>
                        </a:rPr>
                        <a:t>+10</a:t>
                      </a:r>
                      <a:endParaRPr lang="en-US" altLang="zh-CN" sz="2000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1056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1000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米跑（男）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800</a:t>
                      </a: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米跑（女）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rgbClr val="404040"/>
                          </a:solidFill>
                        </a:rPr>
                        <a:t>20 </a:t>
                      </a:r>
                      <a:r>
                        <a:rPr lang="en-US" altLang="zh-CN" sz="2000">
                          <a:solidFill>
                            <a:srgbClr val="C00000"/>
                          </a:solidFill>
                          <a:sym typeface="+mn-ea"/>
                        </a:rPr>
                        <a:t>+10</a:t>
                      </a:r>
                      <a:endParaRPr lang="en-US" altLang="zh-CN" sz="2000">
                        <a:solidFill>
                          <a:srgbClr val="C00000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20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418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404040"/>
                          </a:solidFill>
                        </a:rPr>
                        <a:t>注：体重指数（BMI）=体重（千克）/身高2（米2）</a:t>
                      </a:r>
                      <a:endParaRPr lang="zh-CN" altLang="en-US" sz="2000">
                        <a:solidFill>
                          <a:srgbClr val="404040"/>
                        </a:solidFill>
                      </a:endParaRPr>
                    </a:p>
                  </a:txBody>
                  <a:tcPr anchor="t" anchorCtr="0">
                    <a:lnL>
                      <a:noFill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hMerge="1">
                  <a:tcPr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516380"/>
            <a:ext cx="4925695" cy="4645025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《标准》评分等级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965" y="1515745"/>
            <a:ext cx="5356225" cy="4622800"/>
          </a:xfrm>
        </p:spPr>
        <p:txBody>
          <a:bodyPr>
            <a:normAutofit/>
          </a:bodyPr>
          <a:p>
            <a:r>
              <a:rPr lang="zh-CN" altLang="en-US"/>
              <a:t>根据学生学年总分评定等级</a:t>
            </a:r>
            <a:endParaRPr lang="zh-CN" altLang="en-US"/>
          </a:p>
          <a:p>
            <a:pPr lvl="1"/>
            <a:r>
              <a:rPr lang="zh-CN" altLang="en-US"/>
              <a:t>90.0分及以上为优秀</a:t>
            </a:r>
            <a:endParaRPr lang="zh-CN" altLang="en-US"/>
          </a:p>
          <a:p>
            <a:pPr lvl="1"/>
            <a:r>
              <a:rPr lang="zh-CN" altLang="en-US"/>
              <a:t>80.0～89.9分为良好</a:t>
            </a:r>
            <a:endParaRPr lang="zh-CN" altLang="en-US"/>
          </a:p>
          <a:p>
            <a:pPr lvl="1"/>
            <a:r>
              <a:rPr lang="zh-CN" altLang="en-US"/>
              <a:t>60.0～79.9分为及格</a:t>
            </a:r>
            <a:endParaRPr lang="zh-CN" altLang="en-US"/>
          </a:p>
          <a:p>
            <a:pPr lvl="1"/>
            <a:r>
              <a:rPr lang="zh-CN" altLang="en-US"/>
              <a:t>59.9分及以下不及格</a:t>
            </a:r>
            <a:endParaRPr lang="zh-CN" altLang="en-US"/>
          </a:p>
          <a:p>
            <a:pPr lvl="1"/>
            <a:endParaRPr lang="zh-CN" altLang="en-US"/>
          </a:p>
          <a:p>
            <a:pPr marL="914400" lvl="2" indent="0">
              <a:buNone/>
            </a:pPr>
            <a:endParaRPr lang="zh-CN" altLang="en-US"/>
          </a:p>
        </p:txBody>
      </p:sp>
      <p:pic>
        <p:nvPicPr>
          <p:cNvPr id="5" name="图片 4" descr="timg (22)"/>
          <p:cNvPicPr>
            <a:picLocks noChangeAspect="1"/>
          </p:cNvPicPr>
          <p:nvPr/>
        </p:nvPicPr>
        <p:blipFill>
          <a:blip r:embed="rId1"/>
          <a:srcRect l="8410" t="23036" b="12790"/>
          <a:stretch>
            <a:fillRect/>
          </a:stretch>
        </p:blipFill>
        <p:spPr>
          <a:xfrm>
            <a:off x="6663055" y="1515745"/>
            <a:ext cx="4787265" cy="4622165"/>
          </a:xfrm>
          <a:prstGeom prst="rect">
            <a:avLst/>
          </a:prstGeom>
        </p:spPr>
      </p:pic>
      <p:pic>
        <p:nvPicPr>
          <p:cNvPr id="6" name="图片 5" descr="C:/Users/ADMINI~1/AppData/Local/Temp/kaimatting/20200223104025/output_aiMatting_20200223104202.pngoutput_aiMatting_20200223104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65" y="3361055"/>
            <a:ext cx="3445510" cy="245554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《标准》评分标准：体质指数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330" y="1515745"/>
            <a:ext cx="4375785" cy="4737100"/>
          </a:xfrm>
        </p:spPr>
        <p:txBody>
          <a:bodyPr/>
          <a:p>
            <a:endParaRPr lang="en-US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281930" y="1565220"/>
          <a:ext cx="668147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330"/>
                <a:gridCol w="1717040"/>
                <a:gridCol w="1797050"/>
                <a:gridCol w="1797050"/>
              </a:tblGrid>
              <a:tr h="797560">
                <a:tc rowSpan="2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20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单项得分</a:t>
                      </a:r>
                      <a:endParaRPr lang="zh-CN" altLang="en-US" sz="20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男生</a:t>
                      </a:r>
                      <a:endParaRPr lang="zh-CN" altLang="en-US" sz="20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女生</a:t>
                      </a:r>
                      <a:endParaRPr lang="zh-CN" altLang="en-US" sz="20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C29C"/>
                    </a:solidFill>
                  </a:tcPr>
                </a:tc>
              </a:tr>
              <a:tr h="797560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区间</a:t>
                      </a:r>
                      <a:endParaRPr lang="zh-CN" altLang="en-US" sz="2000" b="1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区间</a:t>
                      </a:r>
                      <a:endParaRPr lang="zh-CN" altLang="en-US" sz="2000" b="1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</a:tr>
              <a:tr h="760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正常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17.9-23.9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17.2-23.9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0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低体重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≤17.8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≤17.1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760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超体重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24.0-27.9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24.0-27.9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0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肥胖</a:t>
                      </a:r>
                      <a:endParaRPr lang="zh-CN" altLang="en-US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≥28.0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≥28.0</a:t>
                      </a:r>
                      <a:endParaRPr lang="en-US" altLang="zh-CN" sz="1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7500" marR="317500" marT="215900" marB="21590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 descr="tim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" y="1565275"/>
            <a:ext cx="4713605" cy="2931795"/>
          </a:xfrm>
          <a:prstGeom prst="rect">
            <a:avLst/>
          </a:prstGeom>
        </p:spPr>
      </p:pic>
      <p:pic>
        <p:nvPicPr>
          <p:cNvPr id="11" name="图片 10" descr="timg (1)"/>
          <p:cNvPicPr>
            <a:picLocks noChangeAspect="1"/>
          </p:cNvPicPr>
          <p:nvPr/>
        </p:nvPicPr>
        <p:blipFill>
          <a:blip r:embed="rId3"/>
          <a:srcRect l="5228" t="27316" r="22258" b="25901"/>
          <a:stretch>
            <a:fillRect/>
          </a:stretch>
        </p:blipFill>
        <p:spPr>
          <a:xfrm>
            <a:off x="439420" y="4497070"/>
            <a:ext cx="4705350" cy="164211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854547" y="-149428"/>
            <a:ext cx="1687569" cy="31909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itle 6"/>
          <p:cNvSpPr txBox="1"/>
          <p:nvPr>
            <p:custDataLst>
              <p:tags r:id="rId2"/>
            </p:custDataLst>
          </p:nvPr>
        </p:nvSpPr>
        <p:spPr>
          <a:xfrm>
            <a:off x="726510" y="170290"/>
            <a:ext cx="4671409" cy="108076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评分简表</a:t>
            </a:r>
            <a:r>
              <a:rPr altLang="zh-CN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肺活量</a:t>
            </a:r>
            <a:endParaRPr lang="zh-CN" altLang="en-US" sz="3200" b="1" spc="150">
              <a:ln w="3175">
                <a:noFill/>
                <a:prstDash val="dash"/>
              </a:ln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3"/>
            </p:custDataLst>
          </p:nvPr>
        </p:nvCxnSpPr>
        <p:spPr>
          <a:xfrm>
            <a:off x="5547360" y="608400"/>
            <a:ext cx="0" cy="56412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5632450" y="396875"/>
          <a:ext cx="6327140" cy="585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20"/>
                <a:gridCol w="1360805"/>
                <a:gridCol w="1049655"/>
                <a:gridCol w="1099820"/>
                <a:gridCol w="1074420"/>
                <a:gridCol w="1074420"/>
              </a:tblGrid>
              <a:tr h="61404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肺活量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b="1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单项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84C7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男生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 hMerge="1"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900" spc="13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女生</a:t>
                      </a:r>
                      <a:endParaRPr lang="zh-CN" altLang="en-US" sz="1900" b="1" spc="13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C29C"/>
                    </a:solidFill>
                  </a:tcPr>
                </a:tc>
                <a:tc hMerge="1">
                  <a:tcPr marL="215900" marR="215900" marT="133350" marB="13335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A8C9"/>
                    </a:solidFill>
                  </a:tcPr>
                </a:tc>
              </a:tr>
              <a:tr h="887730"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vMerge="1">
                  <a:tcPr anchor="ctr" anchorCtr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1BA8C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1BA8C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大三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大四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大一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22C29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大二</a:t>
                      </a:r>
                      <a:endParaRPr lang="zh-CN" altLang="en-US" sz="1700" b="0" spc="130">
                        <a:solidFill>
                          <a:srgbClr val="22C29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7ED"/>
                    </a:solidFill>
                  </a:tcPr>
                </a:tc>
              </a:tr>
              <a:tr h="57721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5040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5140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877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良好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及格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3940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4040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 vMerge="1"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2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2940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3030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2010</a:t>
                      </a:r>
                      <a:endParaRPr lang="zh-CN" alt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 anchorCtr="0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2710" b="12710"/>
          <a:stretch>
            <a:fillRect/>
          </a:stretch>
        </p:blipFill>
        <p:spPr>
          <a:xfrm>
            <a:off x="607695" y="1534160"/>
            <a:ext cx="4660265" cy="2311400"/>
          </a:xfrm>
          <a:prstGeom prst="rect">
            <a:avLst/>
          </a:prstGeom>
        </p:spPr>
      </p:pic>
      <p:pic>
        <p:nvPicPr>
          <p:cNvPr id="7" name="图片 6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1354" b="11354"/>
          <a:stretch>
            <a:fillRect/>
          </a:stretch>
        </p:blipFill>
        <p:spPr>
          <a:xfrm>
            <a:off x="607695" y="3938270"/>
            <a:ext cx="4660265" cy="23114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河南理工大学体育学院   大学体育与健康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zh-CN" altLang="en-US" smtClean="0"/>
              <a:t>2020-2-23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9244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938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REFSHAPE" val="126548428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REFSHAPE" val="126550060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REFSHAPE" val="126549788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REFSHAPE" val="126549924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REFSHAPE" val="126549516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REFSHAPE" val="126550604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REFSHAPE" val="12655033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REFSHAPE" val="12654965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REFSHAPE" val="12655101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REFSHAPE" val="12655074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REFSHAPE" val="126550876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REFSHAPE" val="126550196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REFSHAPE" val="126551148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REFSHAPE" val="126550468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REFSHAPE" val="126551828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REFSHAPE" val="126551556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REFSHAPE" val="12655169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REFSHAPE" val="12655142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REFSHAPE" val="126551284"/>
</p:tagLst>
</file>

<file path=ppt/tags/tag121.xml><?xml version="1.0" encoding="utf-8"?>
<p:tagLst xmlns:p="http://schemas.openxmlformats.org/presentationml/2006/main">
  <p:tag name="REFSHAPE" val="544947788"/>
</p:tagLst>
</file>

<file path=ppt/tags/tag122.xml><?xml version="1.0" encoding="utf-8"?>
<p:tagLst xmlns:p="http://schemas.openxmlformats.org/presentationml/2006/main">
  <p:tag name="REFSHAPE" val="126552508"/>
</p:tagLst>
</file>

<file path=ppt/tags/tag123.xml><?xml version="1.0" encoding="utf-8"?>
<p:tagLst xmlns:p="http://schemas.openxmlformats.org/presentationml/2006/main">
  <p:tag name="REFSHAPE" val="126552100"/>
</p:tagLst>
</file>

<file path=ppt/tags/tag124.xml><?xml version="1.0" encoding="utf-8"?>
<p:tagLst xmlns:p="http://schemas.openxmlformats.org/presentationml/2006/main">
  <p:tag name="REFSHAPE" val="126551964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REFSHAPE" val="12655237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REFSHAPE" val="12655305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REFSHAPE" val="126552916"/>
</p:tagLst>
</file>

<file path=ppt/tags/tag128.xml><?xml version="1.0" encoding="utf-8"?>
<p:tagLst xmlns:p="http://schemas.openxmlformats.org/presentationml/2006/main">
  <p:tag name="REFSHAPE" val="64305121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REFSHAPE" val="30814886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REFSHAPE" val="62358813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REFSHAPE" val="12312105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REFSHAPE" val="12312146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REFSHAPE" val="123119964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REFSHAPE" val="12312078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REFSHAPE" val="123120372"/>
</p:tagLst>
</file>

<file path=ppt/tags/tag1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REFSHAPE" val="123120916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UNIT_PLACING_PICTURE_USER_VIEWPORT" val="{&quot;height&quot;:4953,&quot;width&quot;:6963}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REFSHAPE" val="182062988"/>
  <p:tag name="KSO_WM_UNIT_PLACING_PICTURE_USER_VIEWPORT" val="{&quot;height&quot;:6000,&quot;width&quot;:11780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UNIT_TABLE_BEAUTIFY" val="smartTable{e8c7afe7-69d4-4c2e-94a2-eb65ea6e8fe2}"/>
  <p:tag name="TABLE_EMPHASIZE_COLOR" val="14896461"/>
  <p:tag name="TABLE_SKINIDX" val="3"/>
  <p:tag name="TABLE_COLORIDX" val="c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UNIT_TABLE_BEAUTIFY" val="smartTable{567ee7f7-ac38-44ce-bf61-7fa6a2d8f369}"/>
  <p:tag name="TABLE_RECT" val="216.95*132.046*526.1*365.2"/>
  <p:tag name="TABLE_EMPHASIZE_COLOR" val="1541319"/>
  <p:tag name="TABLE_ONEKEY_SKIN_IDX" val="0"/>
  <p:tag name="TABLE_SKINIDX" val="3"/>
  <p:tag name="TABLE_COLORIDX" val="d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890_1*i*1"/>
  <p:tag name="KSO_WM_TEMPLATE_CATEGORY" val="diagram"/>
  <p:tag name="KSO_WM_TEMPLATE_INDEX" val="2020389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false,&quot;IsRight&quot;:true,&quot;IsAbs&quot;:true},&quot;DecorateInfoY&quot;:{&quot;IsTop&quot;:true,&quot;IsBottom&quot;:false,&quot;IsAbs&quot;:true}}"/>
  <p:tag name="KSO_WM_UNIT_PLACING_PICTURE_MD4" val="0"/>
</p:tagLst>
</file>

<file path=ppt/tags/tag15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3890_1*a*1"/>
  <p:tag name="KSO_WM_TEMPLATE_CATEGORY" val="diagram"/>
  <p:tag name="KSO_WM_TEMPLATE_INDEX" val="20203890"/>
  <p:tag name="KSO_WM_UNIT_LAYERLEVEL" val="1"/>
  <p:tag name="KSO_WM_TAG_VERSION" val="1.0"/>
  <p:tag name="KSO_WM_BEAUTIFY_FLAG" val="#wm#"/>
  <p:tag name="KSO_WM_UNIT_PRESET_TEXT" val="WPS/&#13;极墨产品部"/>
  <p:tag name="KSO_WM_UNIT_VALUE" val="26"/>
  <p:tag name="KSO_WM_UNIT_TYPE" val="a"/>
  <p:tag name="KSO_WM_UNIT_INDEX" val="1"/>
  <p:tag name="KSO_WM_UNIT_DEFAULT_FONT" val="32;36;4"/>
  <p:tag name="KSO_WM_UNIT_BLOCK" val="0"/>
  <p:tag name="KSO_WM_UNIT_SM_LIMIT_TYPE" val="1"/>
  <p:tag name="KSO_WM_UNIT_ISNUMDGMTITLE" val="0"/>
  <p:tag name="KSO_WM_UNIT_PLACING_PICTURE_MD4" val="0"/>
  <p:tag name="KSO_WM_UNIT_SMARTLAYOUT_COMPRESS_INFO" val="{&#10;    &quot;id&quot;: &quot;2020-02-21T23:15:56&quot;,&#10;    &quot;max&quot;: 5.3944100285326897,&#10;    &quot;parentMax&quot;: {&#10;        &quot;max&quot;: 21.004330128947622&#10;    },&#10;    &quot;topChanged&quot;: 0&#10;}&#10;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890_1*i*5"/>
  <p:tag name="KSO_WM_TEMPLATE_CATEGORY" val="diagram"/>
  <p:tag name="KSO_WM_TEMPLATE_INDEX" val="20203890"/>
  <p:tag name="KSO_WM_UNIT_LAYERLEVEL" val="1"/>
  <p:tag name="KSO_WM_TAG_VERSION" val="1.0"/>
  <p:tag name="KSO_WM_BEAUTIFY_FLAG" val="#wm#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PLACING_PICTURE_MD4" val="0"/>
</p:tagLst>
</file>

<file path=ppt/tags/tag159.xml><?xml version="1.0" encoding="utf-8"?>
<p:tagLst xmlns:p="http://schemas.openxmlformats.org/presentationml/2006/main">
  <p:tag name="KSO_WM_BEAUTIFY_FLAG" val="#wm#"/>
  <p:tag name="KSO_WM_UNIT_TYPE" val="β"/>
  <p:tag name="KSO_WM_UNIT_TABLE_BEAUTIFY" val="smartTable{08e6be89-0b4c-47fe-b7e4-f705fd9832ef}"/>
  <p:tag name="TABLE_EMPHASIZE_COLOR" val="1541319"/>
  <p:tag name="TABLE_SKINIDX" val="3"/>
  <p:tag name="TABLE_COLORIDX" val="d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REFSHAPE" val="977578500"/>
  <p:tag name="FEATURENAME" val="collage"/>
  <p:tag name="KSO_WM_UNIT_HIGHLIGHT" val="0"/>
  <p:tag name="KSO_WM_UNIT_COMPATIBLE" val="0"/>
  <p:tag name="KSO_WM_UNIT_DIAGRAM_ISNUMVISUAL" val="0"/>
  <p:tag name="KSO_WM_UNIT_DIAGRAM_ISREFERUNIT" val="0"/>
  <p:tag name="KSO_WM_UNIT_ID" val="diagram20203890_1*d*1"/>
  <p:tag name="KSO_WM_TEMPLATE_CATEGORY" val="diagram"/>
  <p:tag name="KSO_WM_TEMPLATE_INDEX" val="20203890"/>
  <p:tag name="KSO_WM_UNIT_LAYERLEVEL" val="1"/>
  <p:tag name="KSO_WM_TAG_VERSION" val="1.0"/>
  <p:tag name="KSO_WM_BEAUTIFY_FLAG" val="#wm#"/>
  <p:tag name="KSO_WM_UNIT_PLACING_PICTURE_INFO" val="{&quot;code&quot;:&quot;A[1]&quot;,&quot;full_picture&quot;:false,&quot;last_crop_picture&quot;:&quot;A[1]&quot;,&quot;last_full_picture&quot;:&quot;A&quot;,&quot;scheme&quot;:&quot;2-1&quot;,&quot;spacing&quot;:1.5}"/>
  <p:tag name="KSO_WM_UNIT_VALUE" val="878*1347"/>
  <p:tag name="KSO_WM_UNIT_TYPE" val="d"/>
  <p:tag name="KSO_WM_UNIT_INDEX" val="1"/>
  <p:tag name="KSO_WM_UNIT_SUPPORT_UNIT_TYPE" val="[&quot;all&quot;]"/>
  <p:tag name="KSO_WM_UNIT_BLOCK" val="0"/>
  <p:tag name="KSO_WM_UNIT_SM_LIMIT_TYPE" val="1"/>
  <p:tag name="KSO_WM_UNIT_PLACING_PICTURE_USER_VIEWPORT" val="{&quot;height&quot;:3705.5310644909928,&quot;width&quot;:5863.9434714834024}"/>
  <p:tag name="KSO_WM_UNIT_PLACING_PICTURE_USER_RELATIVERECTANGLE" val="{&quot;bottom&quot;:0,&quot;left&quot;:0,&quot;right&quot;:0,&quot;top&quot;:0}"/>
  <p:tag name="KSO_WM_UNIT_PLACING_PICTURE_COLLAGE_RELATIVERECTANGLE" val="{&quot;bottom&quot;:0.1271048930499068,&quot;left&quot;:0,&quot;right&quot;:0,&quot;top&quot;:0.1271048930499068}"/>
  <p:tag name="KSO_WM_UNIT_PLACING_PICTURE_COLLAGE_VIEWPORT" val="{&quot;height&quot;:3640.4999999999977,&quot;width&quot;:7724.7364576166146}"/>
  <p:tag name="KSO_WM_UNIT_PLACING_PICTURE_MD4" val="0"/>
  <p:tag name="KSO_WM_UNIT_PLACING_PICTURE" val="233552.169"/>
  <p:tag name="KSO_WM_UNIT_PLACING_PICTURE_USER_VIEWPORT_SMARTMENU" val="{&quot;height&quot;:2899.6951981097204,&quot;width&quot;:4643.6083910161969}"/>
  <p:tag name="KSO_WM_UNIT_PLACING_PICTURE_USER_RELATIVERECTANGLE_SMARTMENU" val="{&quot;bottom&quot;:0,&quot;left&quot;:0,&quot;right&quot;:0,&quot;top&quot;:0}"/>
</p:tagLst>
</file>

<file path=ppt/tags/tag161.xml><?xml version="1.0" encoding="utf-8"?>
<p:tagLst xmlns:p="http://schemas.openxmlformats.org/presentationml/2006/main">
  <p:tag name="REFSHAPE" val="1154228660"/>
  <p:tag name="FEATURENAME" val="collage"/>
  <p:tag name="KSO_WM_UNIT_HIGHLIGHT" val="0"/>
  <p:tag name="KSO_WM_UNIT_COMPATIBLE" val="0"/>
  <p:tag name="KSO_WM_UNIT_DIAGRAM_ISNUMVISUAL" val="0"/>
  <p:tag name="KSO_WM_UNIT_DIAGRAM_ISREFERUNIT" val="0"/>
  <p:tag name="KSO_WM_UNIT_ID" val="diagram20203890_1*d*1"/>
  <p:tag name="KSO_WM_TEMPLATE_CATEGORY" val="diagram"/>
  <p:tag name="KSO_WM_TEMPLATE_INDEX" val="20203890"/>
  <p:tag name="KSO_WM_UNIT_LAYERLEVEL" val="1"/>
  <p:tag name="KSO_WM_TAG_VERSION" val="1.0"/>
  <p:tag name="KSO_WM_BEAUTIFY_FLAG" val="#wm#"/>
  <p:tag name="KSO_WM_UNIT_PLACING_PICTURE_INFO" val="{&quot;code&quot;:&quot;A[1]&quot;,&quot;full_picture&quot;:false,&quot;last_crop_picture&quot;:&quot;A[1]&quot;,&quot;last_full_picture&quot;:&quot;A&quot;,&quot;scheme&quot;:&quot;2-1&quot;,&quot;spacing&quot;:1.5}"/>
  <p:tag name="KSO_WM_UNIT_VALUE" val="878*1347"/>
  <p:tag name="KSO_WM_UNIT_TYPE" val="d"/>
  <p:tag name="KSO_WM_UNIT_INDEX" val="1"/>
  <p:tag name="KSO_WM_UNIT_SUPPORT_UNIT_TYPE" val="[&quot;all&quot;]"/>
  <p:tag name="KSO_WM_UNIT_BLOCK" val="0"/>
  <p:tag name="KSO_WM_UNIT_SM_LIMIT_TYPE" val="1"/>
  <p:tag name="KSO_WM_UNIT_PLACING_PICTURE_USER_VIEWPORT" val="{&quot;height&quot;:3575.4689355090031,&quot;width&quot;:5863.9434714834024}"/>
  <p:tag name="KSO_WM_UNIT_PLACING_PICTURE_USER_RELATIVERECTANGLE" val="{&quot;bottom&quot;:0,&quot;left&quot;:0,&quot;right&quot;:0,&quot;top&quot;:0}"/>
  <p:tag name="KSO_WM_UNIT_PLACING_PICTURE_COLLAGE_RELATIVERECTANGLE" val="{&quot;bottom&quot;:0.11354036980227539,&quot;left&quot;:0,&quot;right&quot;:0,&quot;top&quot;:0.11354036980227539}"/>
  <p:tag name="KSO_WM_UNIT_PLACING_PICTURE_COLLAGE_VIEWPORT" val="{&quot;height&quot;:3640.4999999999977,&quot;width&quot;:7724.7364576166146}"/>
  <p:tag name="KSO_WM_UNIT_PLACING_PICTURE_MD4" val="0"/>
  <p:tag name="KSO_WM_UNIT_PLACING_PICTURE" val="233552.169"/>
  <p:tag name="KSO_WM_UNIT_PLACING_PICTURE_USER_VIEWPORT_SMARTMENU" val="{&quot;height&quot;:2793.6824874371546,&quot;width&quot;:4643.6083910161969}"/>
  <p:tag name="KSO_WM_UNIT_PLACING_PICTURE_USER_RELATIVERECTANGLE_SMARTMENU" val="{&quot;bottom&quot;:0,&quot;left&quot;:0,&quot;right&quot;:0,&quot;top&quot;:0}"/>
</p:tagLst>
</file>

<file path=ppt/tags/tag162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  <p:tag name="KSO_WM_SLIDE_ID" val="diagram20203890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2*472"/>
  <p:tag name="KSO_WM_SLIDE_POSITION" val="30*20"/>
  <p:tag name="KSO_WM_TAG_VERSION" val="1.0"/>
  <p:tag name="KSO_WM_SLIDE_LAYOUT" val="a_d"/>
  <p:tag name="KSO_WM_SLIDE_LAYOUT_CNT" val="1_2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&#10;    ],&#10;    &quot;direction&quot;: 1,&#10;    &quot;id&quot;: &quot;2020-02-21T23:15:56&quot;,&#10;    &quot;maxSize&quot;: {&#10;        &quot;size1&quot;: 58.700000000000003&#10;    },&#10;    &quot;minSize&quot;: {&#10;        &quot;size1&quot;: 35.299999999999997&#10;    },&#10;    &quot;normalSize&quot;: {&#10;        &quot;size1&quot;: 48.299999999999997&#10;    },&#10;    &quot;subLayout&quot;: [&#10;        {&#10;            &quot;id&quot;: &quot;2020-02-21T23:15:56&quot;,&#10;            &quot;margin&quot;: {&#10;                &quot;bottom&quot;: 1.690000057220459,&#10;                &quot;left&quot;: 1.690000057220459,&#10;                &quot;right&quot;: 1.690000057220459,&#10;                &quot;top&quot;: 3.2000000476837158&#10;            },&#10;            &quot;maxSize&quot;: {&#10;                &quot;size1&quot;: 48.5&#10;            },&#10;            &quot;minSize&quot;: {&#10;                &quot;size1&quot;: 32.200000000000003&#10;            },&#10;            &quot;normalSize&quot;: {&#10;                &quot;size1&quot;: 36.189690764619925&#10;            },&#10;            &quot;subLayout&quot;: [&#10;                {&#10;                    &quot;id&quot;: &quot;2020-02-21T23:15:56&quot;,&#10;                    &quot;margin&quot;: {&#10;                        &quot;bottom&quot;: 0.69199997186660767,&#10;                        &quot;left&quot;: 1.690000057220459,&#10;                        &quot;right&quot;: 1.690000057220459,&#10;                        &quot;top&quot;: 3.2000000476837158&#10;                    },&#10;                    &quot;type&quot;: 0&#10;                },&#10;                {&#10;                    &quot;id&quot;: &quot;2020-02-21T23:15:56&quot;,&#10;                    &quot;margin&quot;: {&#10;                        &quot;bottom&quot;: 2.119999885559082,&#10;                        &quot;left&quot;: 2.1700000762939453,&#10;                        &quot;right&quot;: 2.2000000476837158,&#10;                        &quot;top&quot;: 0.44600000977516174&#10;                    },&#10;                    &quot;type&quot;: 0&#10;                }&#10;            ],&#10;            &quot;type&quot;: 0&#10;        },&#10;        {&#10;            &quot;horizontalAlign&quot;: 0,&#10;            &quot;id&quot;: &quot;2020-02-21T23:15:56&quot;,&#10;            &quot;margin&quot;: {&#10;                &quot;bottom&quot;: 1.690000057220459,&#10;                &quot;left&quot;: 0.026000002399086952,&#10;                &quot;right&quot;: 1.690000057220459,&#10;                &quot;top&quot;: 1.690000057220459&#10;            },&#10;            &quot;type&quot;: 0,&#10;            &quot;verticalAlign&quot;: 1&#10;        }&#10;    ],&#10;    &quot;type&quot;: 0&#10;}&#10;"/>
  <p:tag name="KSO_WM_SLIDE_CAN_ADD_NAVIGATION" val="1"/>
  <p:tag name="KSO_WM_SLIDE_BACKGROUND" val="[&quot;general&quot;]"/>
  <p:tag name="KSO_WM_SLIDE_RATIO" val="1.777778"/>
</p:tagLst>
</file>

<file path=ppt/tags/tag163.xml><?xml version="1.0" encoding="utf-8"?>
<p:tagLst xmlns:p="http://schemas.openxmlformats.org/presentationml/2006/main">
  <p:tag name="KSO_WM_BEAUTIFY_FLAG" val="#wm#"/>
  <p:tag name="KSO_WM_UNIT_TYPE" val="β"/>
  <p:tag name="KSO_WM_UNIT_TABLE_BEAUTIFY" val="smartTable{08e6be89-0b4c-47fe-b7e4-f705fd9832ef}"/>
  <p:tag name="TABLE_RECT" val="136.5*22.325*687*495.35"/>
  <p:tag name="TABLE_EMPHASIZE_COLOR" val="1541319"/>
  <p:tag name="TABLE_ONEKEY_SKIN_IDX" val="0"/>
  <p:tag name="TABLE_SKINIDX" val="3"/>
  <p:tag name="TABLE_COLORIDX" val="d"/>
</p:tagLst>
</file>

<file path=ppt/tags/tag164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65.xml><?xml version="1.0" encoding="utf-8"?>
<p:tagLst xmlns:p="http://schemas.openxmlformats.org/presentationml/2006/main">
  <p:tag name="KSO_WM_BEAUTIFY_FLAG" val="#wm#"/>
  <p:tag name="KSO_WM_UNIT_TYPE" val="β"/>
  <p:tag name="KSO_WM_UNIT_TABLE_BEAUTIFY" val="smartTable{08e6be89-0b4c-47fe-b7e4-f705fd9832ef}"/>
  <p:tag name="TABLE_RECT" val="136.5*22.325*687*495.35"/>
  <p:tag name="TABLE_EMPHASIZE_COLOR" val="1541319"/>
  <p:tag name="TABLE_ONEKEY_SKIN_IDX" val="0"/>
  <p:tag name="TABLE_SKINIDX" val="3"/>
  <p:tag name="TABLE_COLORIDX" val="d"/>
</p:tagLst>
</file>

<file path=ppt/tags/tag166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67.xml><?xml version="1.0" encoding="utf-8"?>
<p:tagLst xmlns:p="http://schemas.openxmlformats.org/presentationml/2006/main">
  <p:tag name="KSO_WM_BEAUTIFY_FLAG" val="#wm#"/>
  <p:tag name="KSO_WM_UNIT_TYPE" val="β"/>
  <p:tag name="KSO_WM_UNIT_TABLE_BEAUTIFY" val="smartTable{08e6be89-0b4c-47fe-b7e4-f705fd9832ef}"/>
  <p:tag name="TABLE_RECT" val="136.5*22.325*687*495.35"/>
  <p:tag name="TABLE_EMPHASIZE_COLOR" val="1541319"/>
  <p:tag name="TABLE_ONEKEY_SKIN_IDX" val="0"/>
  <p:tag name="TABLE_SKINIDX" val="3"/>
  <p:tag name="TABLE_COLORIDX" val="d"/>
</p:tagLst>
</file>

<file path=ppt/tags/tag1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69.xml><?xml version="1.0" encoding="utf-8"?>
<p:tagLst xmlns:p="http://schemas.openxmlformats.org/presentationml/2006/main">
  <p:tag name="KSO_WM_BEAUTIFY_FLAG" val="#wm#"/>
  <p:tag name="KSO_WM_UNIT_TYPE" val="β"/>
  <p:tag name="KSO_WM_UNIT_TABLE_BEAUTIFY" val="smartTable{08e6be89-0b4c-47fe-b7e4-f705fd9832ef}"/>
  <p:tag name="TABLE_RECT" val="136.5*22.325*687*495.35"/>
  <p:tag name="TABLE_EMPHASIZE_COLOR" val="1541319"/>
  <p:tag name="TABLE_ONEKEY_SKIN_IDX" val="0"/>
  <p:tag name="TABLE_SKINIDX" val="3"/>
  <p:tag name="TABLE_COLORIDX" val="d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71.xml><?xml version="1.0" encoding="utf-8"?>
<p:tagLst xmlns:p="http://schemas.openxmlformats.org/presentationml/2006/main">
  <p:tag name="KSO_WM_BEAUTIFY_FLAG" val="#wm#"/>
  <p:tag name="KSO_WM_UNIT_TYPE" val="β"/>
  <p:tag name="KSO_WM_UNIT_TABLE_BEAUTIFY" val="smartTable{08e6be89-0b4c-47fe-b7e4-f705fd9832ef}"/>
  <p:tag name="TABLE_RECT" val="136.5*22.325*687*495.35"/>
  <p:tag name="TABLE_EMPHASIZE_COLOR" val="14896461"/>
  <p:tag name="TABLE_ONEKEY_SKIN_IDX" val="0"/>
  <p:tag name="TABLE_SKINIDX" val="3"/>
  <p:tag name="TABLE_COLORIDX" val="c"/>
</p:tagLst>
</file>

<file path=ppt/tags/tag172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73.xml><?xml version="1.0" encoding="utf-8"?>
<p:tagLst xmlns:p="http://schemas.openxmlformats.org/presentationml/2006/main">
  <p:tag name="KSO_WM_UNIT_TABLE_BEAUTIFY" val="smartTable{204ce2f2-2f1f-4aac-8449-366c988db0c8}"/>
  <p:tag name="TABLE_RECT" val="56.325*130.296*847.35*368.7"/>
  <p:tag name="TABLE_EMPHASIZE_COLOR" val="14896461"/>
  <p:tag name="TABLE_ONEKEY_SKIN_IDX" val="0"/>
  <p:tag name="TABLE_SKINIDX" val="3"/>
  <p:tag name="TABLE_COLORIDX" val="c"/>
</p:tagLst>
</file>

<file path=ppt/tags/tag174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8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79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81.xml><?xml version="1.0" encoding="utf-8"?>
<p:tagLst xmlns:p="http://schemas.openxmlformats.org/presentationml/2006/main">
  <p:tag name="KSO_WM_BEAUTIFY_FLAG" val="#wm#"/>
  <p:tag name="KSO_WM_TEMPLATE_CATEGORY" val="diagram"/>
  <p:tag name="KSO_WM_TEMPLATE_INDEX" val="2020389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p="http://schemas.openxmlformats.org/presentationml/2006/main">
  <p:tag name="REFSHAPE" val="12312010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REFSHAPE" val="12312132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REFSHAPE" val="123120236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REFSHAPE" val="12312241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REFSHAPE" val="123122276"/>
</p:tagLst>
</file>

<file path=ppt/tags/tag69.xml><?xml version="1.0" encoding="utf-8"?>
<p:tagLst xmlns:p="http://schemas.openxmlformats.org/presentationml/2006/main">
  <p:tag name="REFSHAPE" val="12312173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REFSHAPE" val="123122956"/>
</p:tagLst>
</file>

<file path=ppt/tags/tag71.xml><?xml version="1.0" encoding="utf-8"?>
<p:tagLst xmlns:p="http://schemas.openxmlformats.org/presentationml/2006/main">
  <p:tag name="REFSHAPE" val="123122548"/>
</p:tagLst>
</file>

<file path=ppt/tags/tag72.xml><?xml version="1.0" encoding="utf-8"?>
<p:tagLst xmlns:p="http://schemas.openxmlformats.org/presentationml/2006/main">
  <p:tag name="REFSHAPE" val="123119828"/>
</p:tagLst>
</file>

<file path=ppt/tags/tag73.xml><?xml version="1.0" encoding="utf-8"?>
<p:tagLst xmlns:p="http://schemas.openxmlformats.org/presentationml/2006/main">
  <p:tag name="REFSHAPE" val="123120644"/>
</p:tagLst>
</file>

<file path=ppt/tags/tag74.xml><?xml version="1.0" encoding="utf-8"?>
<p:tagLst xmlns:p="http://schemas.openxmlformats.org/presentationml/2006/main">
  <p:tag name="REFSHAPE" val="123122820"/>
</p:tagLst>
</file>

<file path=ppt/tags/tag75.xml><?xml version="1.0" encoding="utf-8"?>
<p:tagLst xmlns:p="http://schemas.openxmlformats.org/presentationml/2006/main">
  <p:tag name="REFSHAPE" val="123121868"/>
</p:tagLst>
</file>

<file path=ppt/tags/tag76.xml><?xml version="1.0" encoding="utf-8"?>
<p:tagLst xmlns:p="http://schemas.openxmlformats.org/presentationml/2006/main">
  <p:tag name="REFSHAPE" val="123121596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REFSHAPE" val="123123228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REFSHAPE" val="123123908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REFSHAPE" val="12312377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REFSHAPE" val="123123500"/>
</p:tagLst>
</file>

<file path=ppt/tags/tag81.xml><?xml version="1.0" encoding="utf-8"?>
<p:tagLst xmlns:p="http://schemas.openxmlformats.org/presentationml/2006/main">
  <p:tag name="REFSHAPE" val="644529556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REFSHAPE" val="55309358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REFSHAPE" val="123124316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REFSHAPE" val="123124044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REFSHAPE" val="12312309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REFSHAPE" val="41315028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REFSHAPE" val="126547204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REFSHAPE" val="126548020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REFSHAPE" val="12654788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REFSHAPE" val="126548156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REFSHAPE" val="126547748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REFSHAPE" val="126547340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REFSHAPE" val="12654829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7476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897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870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8836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8564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REFSHAPE" val="126549108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3179</Words>
  <Application>WPS 演示</Application>
  <PresentationFormat>宽屏</PresentationFormat>
  <Paragraphs>1194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Segoe UI</vt:lpstr>
      <vt:lpstr>Arial Unicode MS</vt:lpstr>
      <vt:lpstr>汉仪铸字超然体简</vt:lpstr>
      <vt:lpstr>汉仪晓波敦黑W</vt:lpstr>
      <vt:lpstr>Office 主题​​</vt:lpstr>
      <vt:lpstr>1_Office 主题​​</vt:lpstr>
      <vt:lpstr>   《学生体质健康标准》解读 （大学部分）</vt:lpstr>
      <vt:lpstr>实施《标准》的目的意义</vt:lpstr>
      <vt:lpstr>《标准》发展历程</vt:lpstr>
      <vt:lpstr>《标准》测试指标难度下降</vt:lpstr>
      <vt:lpstr>《标准》的测试内容</vt:lpstr>
      <vt:lpstr>《标准》各项内容权重分数                                                                                                                                                            </vt:lpstr>
      <vt:lpstr>《标准》评分等级</vt:lpstr>
      <vt:lpstr>《标准》评分标准：体质指数</vt:lpstr>
      <vt:lpstr>PowerPoint 演示文稿</vt:lpstr>
      <vt:lpstr>评分简表：50米跑</vt:lpstr>
      <vt:lpstr>评分简表：坐位体前屈</vt:lpstr>
      <vt:lpstr>评分简表：立定跳远</vt:lpstr>
      <vt:lpstr>评分简表:引体向上、仰卧起坐</vt:lpstr>
      <vt:lpstr>评分简表：1000/800米</vt:lpstr>
      <vt:lpstr>附加分：引体向上、1分钟仰卧起坐、1000米、800米</vt:lpstr>
      <vt:lpstr>《标准》的若干说明</vt:lpstr>
      <vt:lpstr>《标准》的若干说明</vt:lpstr>
      <vt:lpstr>《标准》的若干说明</vt:lpstr>
      <vt:lpstr>《标准》的若干说明</vt:lpstr>
      <vt:lpstr>《标准》测试注意事项</vt:lpstr>
      <vt:lpstr>《标准》测试注意事项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张军鹏</cp:lastModifiedBy>
  <cp:revision>137</cp:revision>
  <dcterms:created xsi:type="dcterms:W3CDTF">2019-06-19T02:08:00Z</dcterms:created>
  <dcterms:modified xsi:type="dcterms:W3CDTF">2020-02-23T06:30:43Z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